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14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7" r:id="rId12"/>
    <p:sldId id="268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210" y="-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7AC0D86-6B82-41F3-84B8-F4AE39F356E3}" type="datetimeFigureOut">
              <a:rPr lang="ru-RU" smtClean="0"/>
              <a:pPr/>
              <a:t>30.09.2015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05EE545-F39F-4866-AA4F-4F407E151533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05EE545-F39F-4866-AA4F-4F407E151533}" type="slidenum">
              <a:rPr lang="ru-RU" smtClean="0"/>
              <a:pPr/>
              <a:t>1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B1DB71B-07BA-434B-99ED-2881C84BE603}" type="datetimeFigureOut">
              <a:rPr lang="ru-RU" smtClean="0"/>
              <a:pPr/>
              <a:t>30.09.2015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321F7E5-05B8-467A-A3FA-69B5F5A17AD3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2" name="Прямоугольник 31"/>
          <p:cNvSpPr/>
          <p:nvPr/>
        </p:nvSpPr>
        <p:spPr>
          <a:xfrm>
            <a:off x="0" y="-1"/>
            <a:ext cx="365760" cy="6854456"/>
          </a:xfrm>
          <a:prstGeom prst="rect">
            <a:avLst/>
          </a:prstGeom>
          <a:solidFill>
            <a:srgbClr val="FFFFFF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9" name="Прямоугольник 38"/>
          <p:cNvSpPr/>
          <p:nvPr/>
        </p:nvSpPr>
        <p:spPr>
          <a:xfrm>
            <a:off x="309558" y="680477"/>
            <a:ext cx="45720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0" name="Прямоугольник 39"/>
          <p:cNvSpPr/>
          <p:nvPr/>
        </p:nvSpPr>
        <p:spPr>
          <a:xfrm>
            <a:off x="269073" y="680477"/>
            <a:ext cx="27432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1" name="Прямоугольник 40"/>
          <p:cNvSpPr/>
          <p:nvPr/>
        </p:nvSpPr>
        <p:spPr>
          <a:xfrm>
            <a:off x="250020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42" name="Прямоугольник 41"/>
          <p:cNvSpPr/>
          <p:nvPr/>
        </p:nvSpPr>
        <p:spPr>
          <a:xfrm>
            <a:off x="221768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914400" y="4343400"/>
            <a:ext cx="7772400" cy="1975104"/>
          </a:xfrm>
        </p:spPr>
        <p:txBody>
          <a:bodyPr/>
          <a:lstStyle>
            <a:lvl1pPr marR="9144" algn="l">
              <a:defRPr sz="4000" b="1" cap="all" spc="0" baseline="0">
                <a:effectLst>
                  <a:reflection blurRad="12700" stA="34000" endA="740" endPos="53000" dir="5400000" sy="-100000" algn="bl" rotWithShape="0"/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914400" y="2834640"/>
            <a:ext cx="7772400" cy="1508760"/>
          </a:xfrm>
        </p:spPr>
        <p:txBody>
          <a:bodyPr lIns="100584" tIns="45720" anchor="b"/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56" name="Прямоугольник 55"/>
          <p:cNvSpPr/>
          <p:nvPr/>
        </p:nvSpPr>
        <p:spPr>
          <a:xfrm>
            <a:off x="255291" y="5047394"/>
            <a:ext cx="73152" cy="169164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5" name="Прямоугольник 64"/>
          <p:cNvSpPr/>
          <p:nvPr/>
        </p:nvSpPr>
        <p:spPr>
          <a:xfrm>
            <a:off x="255291" y="4796819"/>
            <a:ext cx="73152" cy="228600"/>
          </a:xfrm>
          <a:prstGeom prst="rect">
            <a:avLst/>
          </a:prstGeom>
          <a:solidFill>
            <a:schemeClr val="accent3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6" name="Прямоугольник 65"/>
          <p:cNvSpPr/>
          <p:nvPr/>
        </p:nvSpPr>
        <p:spPr>
          <a:xfrm>
            <a:off x="255291" y="4637685"/>
            <a:ext cx="73152" cy="137160"/>
          </a:xfrm>
          <a:prstGeom prst="rect">
            <a:avLst/>
          </a:prstGeom>
          <a:solidFill>
            <a:schemeClr val="bg2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7" name="Прямоугольник 66"/>
          <p:cNvSpPr/>
          <p:nvPr/>
        </p:nvSpPr>
        <p:spPr>
          <a:xfrm>
            <a:off x="255291" y="4542559"/>
            <a:ext cx="73152" cy="7315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B1DB71B-07BA-434B-99ED-2881C84BE603}" type="datetimeFigureOut">
              <a:rPr lang="ru-RU" smtClean="0"/>
              <a:pPr/>
              <a:t>30.09.2015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321F7E5-05B8-467A-A3FA-69B5F5A17AD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981200" cy="5851525"/>
          </a:xfrm>
        </p:spPr>
        <p:txBody>
          <a:bodyPr vert="eaVert" anchor="ctr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58674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B1DB71B-07BA-434B-99ED-2881C84BE603}" type="datetimeFigureOut">
              <a:rPr lang="ru-RU" smtClean="0"/>
              <a:pPr/>
              <a:t>30.09.2015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321F7E5-05B8-467A-A3FA-69B5F5A17AD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B1DB71B-07BA-434B-99ED-2881C84BE603}" type="datetimeFigureOut">
              <a:rPr lang="ru-RU" smtClean="0"/>
              <a:pPr/>
              <a:t>30.09.2015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321F7E5-05B8-467A-A3FA-69B5F5A17AD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Полилиния 13"/>
          <p:cNvSpPr>
            <a:spLocks/>
          </p:cNvSpPr>
          <p:nvPr/>
        </p:nvSpPr>
        <p:spPr bwMode="auto">
          <a:xfrm>
            <a:off x="4828952" y="1073888"/>
            <a:ext cx="4322136" cy="5791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3648"/>
              </a:cxn>
              <a:cxn ang="0">
                <a:pos x="720" y="2016"/>
              </a:cxn>
              <a:cxn ang="0">
                <a:pos x="2736" y="0"/>
              </a:cxn>
              <a:cxn ang="0">
                <a:pos x="2736" y="96"/>
              </a:cxn>
              <a:cxn ang="0">
                <a:pos x="744" y="2038"/>
              </a:cxn>
              <a:cxn ang="0">
                <a:pos x="48" y="3648"/>
              </a:cxn>
              <a:cxn ang="0">
                <a:pos x="0" y="3648"/>
              </a:cxn>
            </a:cxnLst>
            <a:rect l="0" t="0" r="0" b="0"/>
            <a:pathLst>
              <a:path w="2736" h="3648">
                <a:moveTo>
                  <a:pt x="0" y="3648"/>
                </a:moveTo>
                <a:lnTo>
                  <a:pt x="720" y="2016"/>
                </a:lnTo>
                <a:lnTo>
                  <a:pt x="2736" y="672"/>
                </a:lnTo>
                <a:lnTo>
                  <a:pt x="2736" y="720"/>
                </a:lnTo>
                <a:lnTo>
                  <a:pt x="744" y="2038"/>
                </a:lnTo>
                <a:lnTo>
                  <a:pt x="48" y="3648"/>
                </a:lnTo>
                <a:lnTo>
                  <a:pt x="48" y="3648"/>
                </a:lnTo>
                <a:close/>
              </a:path>
            </a:pathLst>
          </a:custGeom>
          <a:noFill/>
          <a:ln w="3175" cap="flat" cmpd="sng" algn="ctr">
            <a:solidFill>
              <a:schemeClr val="accent2">
                <a:alpha val="5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5" name="Полилиния 14"/>
          <p:cNvSpPr>
            <a:spLocks/>
          </p:cNvSpPr>
          <p:nvPr/>
        </p:nvSpPr>
        <p:spPr bwMode="auto">
          <a:xfrm>
            <a:off x="373966" y="0"/>
            <a:ext cx="5514536" cy="661533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4080"/>
              </a:cxn>
              <a:cxn ang="0">
                <a:pos x="0" y="4128"/>
              </a:cxn>
              <a:cxn ang="0">
                <a:pos x="3504" y="2640"/>
              </a:cxn>
              <a:cxn ang="0">
                <a:pos x="2880" y="0"/>
              </a:cxn>
              <a:cxn ang="0">
                <a:pos x="2832" y="0"/>
              </a:cxn>
              <a:cxn ang="0">
                <a:pos x="3465" y="2619"/>
              </a:cxn>
              <a:cxn ang="0">
                <a:pos x="0" y="4080"/>
              </a:cxn>
            </a:cxnLst>
            <a:rect l="0" t="0" r="0" b="0"/>
            <a:pathLst>
              <a:path w="3504" h="4128">
                <a:moveTo>
                  <a:pt x="0" y="4080"/>
                </a:moveTo>
                <a:lnTo>
                  <a:pt x="0" y="4128"/>
                </a:lnTo>
                <a:lnTo>
                  <a:pt x="3504" y="2640"/>
                </a:lnTo>
                <a:lnTo>
                  <a:pt x="2880" y="0"/>
                </a:lnTo>
                <a:lnTo>
                  <a:pt x="2832" y="0"/>
                </a:lnTo>
                <a:lnTo>
                  <a:pt x="3465" y="2619"/>
                </a:lnTo>
                <a:lnTo>
                  <a:pt x="0" y="4080"/>
                </a:lnTo>
                <a:close/>
              </a:path>
            </a:pathLst>
          </a:custGeom>
          <a:noFill/>
          <a:ln w="3175" cap="flat" cmpd="sng" algn="ctr">
            <a:solidFill>
              <a:schemeClr val="accent2">
                <a:alpha val="5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3" name="Полилиния 12"/>
          <p:cNvSpPr>
            <a:spLocks/>
          </p:cNvSpPr>
          <p:nvPr/>
        </p:nvSpPr>
        <p:spPr bwMode="auto">
          <a:xfrm rot="5236414">
            <a:off x="4462128" y="1483600"/>
            <a:ext cx="4114800" cy="118872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344"/>
              </a:cxn>
              <a:cxn ang="0">
                <a:pos x="0" y="48"/>
              </a:cxn>
              <a:cxn ang="0">
                <a:pos x="0" y="0"/>
              </a:cxn>
            </a:cxnLst>
            <a:rect l="0" t="0" r="0" b="0"/>
            <a:pathLst>
              <a:path w="3552" h="1344">
                <a:moveTo>
                  <a:pt x="0" y="0"/>
                </a:moveTo>
                <a:lnTo>
                  <a:pt x="3552" y="1344"/>
                </a:lnTo>
                <a:lnTo>
                  <a:pt x="0" y="48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18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6" name="Полилиния 15"/>
          <p:cNvSpPr>
            <a:spLocks/>
          </p:cNvSpPr>
          <p:nvPr/>
        </p:nvSpPr>
        <p:spPr bwMode="auto">
          <a:xfrm>
            <a:off x="5943600" y="0"/>
            <a:ext cx="2743200" cy="4267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104" y="0"/>
              </a:cxn>
              <a:cxn ang="0">
                <a:pos x="1728" y="0"/>
              </a:cxn>
              <a:cxn ang="0">
                <a:pos x="0" y="2688"/>
              </a:cxn>
              <a:cxn ang="0">
                <a:pos x="1104" y="0"/>
              </a:cxn>
            </a:cxnLst>
            <a:rect l="0" t="0" r="0" b="0"/>
            <a:pathLst>
              <a:path w="1728" h="2688">
                <a:moveTo>
                  <a:pt x="1104" y="0"/>
                </a:moveTo>
                <a:lnTo>
                  <a:pt x="1728" y="0"/>
                </a:lnTo>
                <a:lnTo>
                  <a:pt x="0" y="2688"/>
                </a:lnTo>
                <a:lnTo>
                  <a:pt x="1104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7" name="Полилиния 16"/>
          <p:cNvSpPr>
            <a:spLocks/>
          </p:cNvSpPr>
          <p:nvPr/>
        </p:nvSpPr>
        <p:spPr bwMode="auto">
          <a:xfrm>
            <a:off x="5943600" y="4267200"/>
            <a:ext cx="3200400" cy="11430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2016" y="240"/>
              </a:cxn>
              <a:cxn ang="0">
                <a:pos x="2016" y="720"/>
              </a:cxn>
              <a:cxn ang="0">
                <a:pos x="0" y="0"/>
              </a:cxn>
            </a:cxnLst>
            <a:rect l="0" t="0" r="0" b="0"/>
            <a:pathLst>
              <a:path w="2016" h="720">
                <a:moveTo>
                  <a:pt x="0" y="0"/>
                </a:moveTo>
                <a:lnTo>
                  <a:pt x="2016" y="240"/>
                </a:lnTo>
                <a:lnTo>
                  <a:pt x="2016" y="720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8" name="Полилиния 17"/>
          <p:cNvSpPr>
            <a:spLocks/>
          </p:cNvSpPr>
          <p:nvPr/>
        </p:nvSpPr>
        <p:spPr bwMode="auto">
          <a:xfrm>
            <a:off x="5943600" y="0"/>
            <a:ext cx="1371600" cy="4267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864" y="0"/>
              </a:cxn>
              <a:cxn ang="0">
                <a:pos x="0" y="2688"/>
              </a:cxn>
              <a:cxn ang="0">
                <a:pos x="768" y="0"/>
              </a:cxn>
              <a:cxn ang="0">
                <a:pos x="864" y="0"/>
              </a:cxn>
            </a:cxnLst>
            <a:rect l="0" t="0" r="0" b="0"/>
            <a:pathLst>
              <a:path w="864" h="2688">
                <a:moveTo>
                  <a:pt x="864" y="0"/>
                </a:moveTo>
                <a:lnTo>
                  <a:pt x="0" y="2688"/>
                </a:lnTo>
                <a:lnTo>
                  <a:pt x="768" y="0"/>
                </a:lnTo>
                <a:lnTo>
                  <a:pt x="864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9" name="Полилиния 18"/>
          <p:cNvSpPr>
            <a:spLocks/>
          </p:cNvSpPr>
          <p:nvPr/>
        </p:nvSpPr>
        <p:spPr bwMode="auto">
          <a:xfrm>
            <a:off x="5948363" y="4246563"/>
            <a:ext cx="2090737" cy="2611437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071" y="1645"/>
              </a:cxn>
              <a:cxn ang="0">
                <a:pos x="1317" y="1645"/>
              </a:cxn>
              <a:cxn ang="0">
                <a:pos x="0" y="0"/>
              </a:cxn>
              <a:cxn ang="0">
                <a:pos x="1071" y="1645"/>
              </a:cxn>
            </a:cxnLst>
            <a:rect l="0" t="0" r="0" b="0"/>
            <a:pathLst>
              <a:path w="1317" h="1645">
                <a:moveTo>
                  <a:pt x="1071" y="1645"/>
                </a:moveTo>
                <a:lnTo>
                  <a:pt x="1317" y="1645"/>
                </a:lnTo>
                <a:lnTo>
                  <a:pt x="0" y="0"/>
                </a:lnTo>
                <a:lnTo>
                  <a:pt x="1071" y="1645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0" name="Полилиния 19"/>
          <p:cNvSpPr>
            <a:spLocks/>
          </p:cNvSpPr>
          <p:nvPr/>
        </p:nvSpPr>
        <p:spPr bwMode="auto">
          <a:xfrm>
            <a:off x="5943600" y="4267200"/>
            <a:ext cx="16002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008" y="1632"/>
              </a:cxn>
              <a:cxn ang="0">
                <a:pos x="0" y="0"/>
              </a:cxn>
              <a:cxn ang="0">
                <a:pos x="960" y="1632"/>
              </a:cxn>
              <a:cxn ang="0">
                <a:pos x="1008" y="1632"/>
              </a:cxn>
            </a:cxnLst>
            <a:rect l="0" t="0" r="0" b="0"/>
            <a:pathLst>
              <a:path w="1008" h="1632">
                <a:moveTo>
                  <a:pt x="1008" y="1632"/>
                </a:moveTo>
                <a:lnTo>
                  <a:pt x="0" y="0"/>
                </a:lnTo>
                <a:lnTo>
                  <a:pt x="960" y="1632"/>
                </a:lnTo>
                <a:lnTo>
                  <a:pt x="1008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1" name="Полилиния 20"/>
          <p:cNvSpPr>
            <a:spLocks/>
          </p:cNvSpPr>
          <p:nvPr/>
        </p:nvSpPr>
        <p:spPr bwMode="auto">
          <a:xfrm>
            <a:off x="5943600" y="1371600"/>
            <a:ext cx="3200400" cy="2895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2016" y="0"/>
              </a:cxn>
              <a:cxn ang="0">
                <a:pos x="2016" y="144"/>
              </a:cxn>
              <a:cxn ang="0">
                <a:pos x="0" y="1824"/>
              </a:cxn>
              <a:cxn ang="0">
                <a:pos x="2016" y="0"/>
              </a:cxn>
            </a:cxnLst>
            <a:rect l="0" t="0" r="0" b="0"/>
            <a:pathLst>
              <a:path w="2016" h="1824">
                <a:moveTo>
                  <a:pt x="2016" y="0"/>
                </a:moveTo>
                <a:lnTo>
                  <a:pt x="2016" y="144"/>
                </a:lnTo>
                <a:lnTo>
                  <a:pt x="0" y="1824"/>
                </a:lnTo>
                <a:lnTo>
                  <a:pt x="2016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2" name="Полилиния 21"/>
          <p:cNvSpPr>
            <a:spLocks/>
          </p:cNvSpPr>
          <p:nvPr/>
        </p:nvSpPr>
        <p:spPr bwMode="auto">
          <a:xfrm>
            <a:off x="5943600" y="1752600"/>
            <a:ext cx="3200400" cy="2514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2016" y="0"/>
              </a:cxn>
              <a:cxn ang="0">
                <a:pos x="0" y="1584"/>
              </a:cxn>
              <a:cxn ang="0">
                <a:pos x="2016" y="48"/>
              </a:cxn>
              <a:cxn ang="0">
                <a:pos x="2016" y="0"/>
              </a:cxn>
            </a:cxnLst>
            <a:rect l="0" t="0" r="0" b="0"/>
            <a:pathLst>
              <a:path w="2016" h="1584">
                <a:moveTo>
                  <a:pt x="2016" y="0"/>
                </a:moveTo>
                <a:lnTo>
                  <a:pt x="0" y="1584"/>
                </a:lnTo>
                <a:lnTo>
                  <a:pt x="2016" y="48"/>
                </a:lnTo>
                <a:lnTo>
                  <a:pt x="2016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3" name="Полилиния 22"/>
          <p:cNvSpPr>
            <a:spLocks/>
          </p:cNvSpPr>
          <p:nvPr/>
        </p:nvSpPr>
        <p:spPr bwMode="auto">
          <a:xfrm>
            <a:off x="990600" y="4267200"/>
            <a:ext cx="49530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3120" y="0"/>
              </a:cxn>
              <a:cxn ang="0">
                <a:pos x="1056" y="1632"/>
              </a:cxn>
              <a:cxn ang="0">
                <a:pos x="0" y="1632"/>
              </a:cxn>
            </a:cxnLst>
            <a:rect l="0" t="0" r="0" b="0"/>
            <a:pathLst>
              <a:path w="3120" h="1632">
                <a:moveTo>
                  <a:pt x="0" y="1632"/>
                </a:moveTo>
                <a:lnTo>
                  <a:pt x="3120" y="0"/>
                </a:lnTo>
                <a:lnTo>
                  <a:pt x="1056" y="1632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4" name="Полилиния 23"/>
          <p:cNvSpPr>
            <a:spLocks/>
          </p:cNvSpPr>
          <p:nvPr/>
        </p:nvSpPr>
        <p:spPr bwMode="auto">
          <a:xfrm>
            <a:off x="533400" y="4267200"/>
            <a:ext cx="53340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3360" y="0"/>
              </a:cxn>
              <a:cxn ang="0">
                <a:pos x="144" y="1632"/>
              </a:cxn>
              <a:cxn ang="0">
                <a:pos x="0" y="1632"/>
              </a:cxn>
            </a:cxnLst>
            <a:rect l="0" t="0" r="0" b="0"/>
            <a:pathLst>
              <a:path w="3360" h="1632">
                <a:moveTo>
                  <a:pt x="0" y="1632"/>
                </a:moveTo>
                <a:lnTo>
                  <a:pt x="3360" y="0"/>
                </a:lnTo>
                <a:lnTo>
                  <a:pt x="144" y="1632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5" name="Полилиния 24"/>
          <p:cNvSpPr>
            <a:spLocks/>
          </p:cNvSpPr>
          <p:nvPr/>
        </p:nvSpPr>
        <p:spPr bwMode="auto">
          <a:xfrm>
            <a:off x="366824" y="2438400"/>
            <a:ext cx="5638800" cy="1828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152"/>
              </a:cxn>
              <a:cxn ang="0">
                <a:pos x="0" y="384"/>
              </a:cxn>
              <a:cxn ang="0">
                <a:pos x="0" y="0"/>
              </a:cxn>
            </a:cxnLst>
            <a:rect l="0" t="0" r="0" b="0"/>
            <a:pathLst>
              <a:path w="3552" h="1152">
                <a:moveTo>
                  <a:pt x="0" y="0"/>
                </a:moveTo>
                <a:lnTo>
                  <a:pt x="3504" y="1152"/>
                </a:lnTo>
                <a:lnTo>
                  <a:pt x="0" y="384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6" name="Полилиния 25"/>
          <p:cNvSpPr>
            <a:spLocks/>
          </p:cNvSpPr>
          <p:nvPr/>
        </p:nvSpPr>
        <p:spPr bwMode="auto">
          <a:xfrm>
            <a:off x="366824" y="2133600"/>
            <a:ext cx="5638800" cy="2133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344"/>
              </a:cxn>
              <a:cxn ang="0">
                <a:pos x="0" y="48"/>
              </a:cxn>
              <a:cxn ang="0">
                <a:pos x="0" y="0"/>
              </a:cxn>
            </a:cxnLst>
            <a:rect l="0" t="0" r="0" b="0"/>
            <a:pathLst>
              <a:path w="3552" h="1344">
                <a:moveTo>
                  <a:pt x="0" y="0"/>
                </a:moveTo>
                <a:lnTo>
                  <a:pt x="3552" y="1344"/>
                </a:lnTo>
                <a:lnTo>
                  <a:pt x="0" y="48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7" name="Полилиния 26"/>
          <p:cNvSpPr>
            <a:spLocks/>
          </p:cNvSpPr>
          <p:nvPr/>
        </p:nvSpPr>
        <p:spPr bwMode="auto">
          <a:xfrm>
            <a:off x="4572000" y="4267200"/>
            <a:ext cx="13716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96" y="1632"/>
              </a:cxn>
              <a:cxn ang="0">
                <a:pos x="864" y="0"/>
              </a:cxn>
              <a:cxn ang="0">
                <a:pos x="0" y="1632"/>
              </a:cxn>
            </a:cxnLst>
            <a:rect l="0" t="0" r="0" b="0"/>
            <a:pathLst>
              <a:path w="864" h="1632">
                <a:moveTo>
                  <a:pt x="0" y="1632"/>
                </a:moveTo>
                <a:lnTo>
                  <a:pt x="96" y="1632"/>
                </a:lnTo>
                <a:lnTo>
                  <a:pt x="864" y="0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18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06902" y="1351672"/>
            <a:ext cx="5718048" cy="977486"/>
          </a:xfrm>
        </p:spPr>
        <p:txBody>
          <a:bodyPr lIns="82296" tIns="45720" bIns="0" anchor="t"/>
          <a:lstStyle>
            <a:lvl1pPr marL="54864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B1DB71B-07BA-434B-99ED-2881C84BE603}" type="datetimeFigureOut">
              <a:rPr lang="ru-RU" smtClean="0"/>
              <a:pPr/>
              <a:t>30.09.2015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321F7E5-05B8-467A-A3FA-69B5F5A17AD3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363160" y="402264"/>
            <a:ext cx="8503920" cy="886265"/>
          </a:xfrm>
          <a:prstGeom prst="rect">
            <a:avLst/>
          </a:prstGeom>
          <a:solidFill>
            <a:schemeClr val="bg2">
              <a:tint val="95000"/>
              <a:satMod val="180000"/>
              <a:alpha val="4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06902" y="512064"/>
            <a:ext cx="8156448" cy="777240"/>
          </a:xfrm>
        </p:spPr>
        <p:txBody>
          <a:bodyPr tIns="64008"/>
          <a:lstStyle>
            <a:lvl1pPr algn="l">
              <a:buNone/>
              <a:defRPr sz="3800" b="0" cap="none" spc="-150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 flipH="1">
            <a:off x="371538" y="680477"/>
            <a:ext cx="27432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9" name="Прямоугольник 8"/>
          <p:cNvSpPr/>
          <p:nvPr/>
        </p:nvSpPr>
        <p:spPr>
          <a:xfrm flipH="1">
            <a:off x="411109" y="680477"/>
            <a:ext cx="27432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0" name="Прямоугольник 9"/>
          <p:cNvSpPr/>
          <p:nvPr/>
        </p:nvSpPr>
        <p:spPr>
          <a:xfrm flipH="1">
            <a:off x="448450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 flipH="1">
            <a:off x="476702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500478" y="680477"/>
            <a:ext cx="36576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12064"/>
            <a:ext cx="8229600" cy="9144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64344" y="17705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55344" y="17705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B1DB71B-07BA-434B-99ED-2881C84BE603}" type="datetimeFigureOut">
              <a:rPr lang="ru-RU" smtClean="0"/>
              <a:pPr/>
              <a:t>30.09.2015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321F7E5-05B8-467A-A3FA-69B5F5A17AD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Прямоугольник 24"/>
          <p:cNvSpPr/>
          <p:nvPr/>
        </p:nvSpPr>
        <p:spPr>
          <a:xfrm>
            <a:off x="0" y="402265"/>
            <a:ext cx="8867080" cy="886265"/>
          </a:xfrm>
          <a:prstGeom prst="rect">
            <a:avLst/>
          </a:prstGeom>
          <a:solidFill>
            <a:schemeClr val="bg2">
              <a:tint val="95000"/>
              <a:satMod val="180000"/>
              <a:alpha val="4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4824" y="512064"/>
            <a:ext cx="7772400" cy="914400"/>
          </a:xfrm>
        </p:spPr>
        <p:txBody>
          <a:bodyPr anchor="t"/>
          <a:lstStyle>
            <a:lvl1pPr>
              <a:defRPr sz="400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09750"/>
            <a:ext cx="4040188" cy="639762"/>
          </a:xfrm>
        </p:spPr>
        <p:txBody>
          <a:bodyPr anchor="ctr"/>
          <a:lstStyle>
            <a:lvl1pPr marL="73152" indent="0" algn="l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09750"/>
            <a:ext cx="4041775" cy="639762"/>
          </a:xfrm>
        </p:spPr>
        <p:txBody>
          <a:bodyPr anchor="ctr"/>
          <a:lstStyle>
            <a:lvl1pPr marL="73152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459037"/>
            <a:ext cx="4040188" cy="395935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459037"/>
            <a:ext cx="4041775" cy="395935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B1DB71B-07BA-434B-99ED-2881C84BE603}" type="datetimeFigureOut">
              <a:rPr lang="ru-RU" smtClean="0"/>
              <a:pPr/>
              <a:t>30.09.2015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321F7E5-05B8-467A-A3FA-69B5F5A17AD3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>
            <a:off x="87790" y="680477"/>
            <a:ext cx="45720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7" name="Прямоугольник 16"/>
          <p:cNvSpPr/>
          <p:nvPr/>
        </p:nvSpPr>
        <p:spPr>
          <a:xfrm>
            <a:off x="47305" y="680477"/>
            <a:ext cx="27432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8" name="Прямоугольник 17"/>
          <p:cNvSpPr/>
          <p:nvPr/>
        </p:nvSpPr>
        <p:spPr>
          <a:xfrm>
            <a:off x="28252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>
          <a:xfrm>
            <a:off x="0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0" name="Прямоугольник 19"/>
          <p:cNvSpPr/>
          <p:nvPr/>
        </p:nvSpPr>
        <p:spPr>
          <a:xfrm flipH="1">
            <a:off x="149770" y="680477"/>
            <a:ext cx="27432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1" name="Прямоугольник 20"/>
          <p:cNvSpPr/>
          <p:nvPr/>
        </p:nvSpPr>
        <p:spPr>
          <a:xfrm flipH="1">
            <a:off x="189341" y="680477"/>
            <a:ext cx="27432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2" name="Прямоугольник 21"/>
          <p:cNvSpPr/>
          <p:nvPr/>
        </p:nvSpPr>
        <p:spPr>
          <a:xfrm flipH="1">
            <a:off x="226682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9" name="Прямоугольник 28"/>
          <p:cNvSpPr/>
          <p:nvPr/>
        </p:nvSpPr>
        <p:spPr>
          <a:xfrm flipH="1">
            <a:off x="254934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30" name="Прямоугольник 29"/>
          <p:cNvSpPr/>
          <p:nvPr/>
        </p:nvSpPr>
        <p:spPr>
          <a:xfrm>
            <a:off x="278710" y="680477"/>
            <a:ext cx="36576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512064"/>
            <a:ext cx="7772400" cy="914400"/>
          </a:xfrm>
        </p:spPr>
        <p:txBody>
          <a:bodyPr/>
          <a:lstStyle>
            <a:lvl1pPr>
              <a:defRPr sz="4000" cap="none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B1DB71B-07BA-434B-99ED-2881C84BE603}" type="datetimeFigureOut">
              <a:rPr lang="ru-RU" smtClean="0"/>
              <a:pPr/>
              <a:t>30.09.2015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321F7E5-05B8-467A-A3FA-69B5F5A17AD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B1DB71B-07BA-434B-99ED-2881C84BE603}" type="datetimeFigureOut">
              <a:rPr lang="ru-RU" smtClean="0"/>
              <a:pPr/>
              <a:t>30.09.2015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321F7E5-05B8-467A-A3FA-69B5F5A17AD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273050"/>
            <a:ext cx="8229600" cy="1162050"/>
          </a:xfrm>
        </p:spPr>
        <p:txBody>
          <a:bodyPr anchor="ctr"/>
          <a:lstStyle>
            <a:lvl1pPr algn="l">
              <a:buNone/>
              <a:defRPr sz="3600" b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435100"/>
            <a:ext cx="2514600" cy="4572000"/>
          </a:xfrm>
        </p:spPr>
        <p:txBody>
          <a:bodyPr/>
          <a:lstStyle>
            <a:lvl1pPr marL="54864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429000" y="1435100"/>
            <a:ext cx="5486400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B1DB71B-07BA-434B-99ED-2881C84BE603}" type="datetimeFigureOut">
              <a:rPr lang="ru-RU" smtClean="0"/>
              <a:pPr/>
              <a:t>30.09.2015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321F7E5-05B8-467A-A3FA-69B5F5A17AD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368032" y="0"/>
            <a:ext cx="8778240" cy="1878037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9" name="Прямая соединительная линия 8"/>
          <p:cNvCxnSpPr/>
          <p:nvPr/>
        </p:nvCxnSpPr>
        <p:spPr>
          <a:xfrm flipV="1">
            <a:off x="363195" y="1885028"/>
            <a:ext cx="8782622" cy="0"/>
          </a:xfrm>
          <a:prstGeom prst="line">
            <a:avLst/>
          </a:prstGeom>
          <a:noFill/>
          <a:ln w="19050" cap="flat" cmpd="sng" algn="ctr">
            <a:solidFill>
              <a:srgbClr val="FFFFFF">
                <a:alpha val="100000"/>
              </a:srgbClr>
            </a:soli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10" name="Группа 9"/>
          <p:cNvGrpSpPr/>
          <p:nvPr/>
        </p:nvGrpSpPr>
        <p:grpSpPr>
          <a:xfrm rot="5400000">
            <a:off x="8514581" y="1219200"/>
            <a:ext cx="132763" cy="128466"/>
            <a:chOff x="6668087" y="1297746"/>
            <a:chExt cx="161840" cy="156602"/>
          </a:xfrm>
        </p:grpSpPr>
        <p:cxnSp>
          <p:nvCxnSpPr>
            <p:cNvPr id="15" name="Прямая соединительная линия 14"/>
            <p:cNvCxnSpPr/>
            <p:nvPr/>
          </p:nvCxnSpPr>
          <p:spPr>
            <a:xfrm rot="16200000">
              <a:off x="6664064" y="1301769"/>
              <a:ext cx="88509" cy="80463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Прямая соединительная линия 15"/>
            <p:cNvCxnSpPr/>
            <p:nvPr/>
          </p:nvCxnSpPr>
          <p:spPr>
            <a:xfrm rot="16200000" flipV="1">
              <a:off x="6685888" y="1391257"/>
              <a:ext cx="125755" cy="427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Прямая соединительная линия 16"/>
            <p:cNvCxnSpPr/>
            <p:nvPr/>
          </p:nvCxnSpPr>
          <p:spPr>
            <a:xfrm rot="5400000" flipH="1">
              <a:off x="6744524" y="1300853"/>
              <a:ext cx="88509" cy="82296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grayWhite">
          <a:xfrm>
            <a:off x="914400" y="441251"/>
            <a:ext cx="6858000" cy="701749"/>
          </a:xfrm>
        </p:spPr>
        <p:txBody>
          <a:bodyPr anchor="b"/>
          <a:lstStyle>
            <a:lvl1pPr algn="l">
              <a:buNone/>
              <a:defRPr sz="2100" b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68032" y="1893781"/>
            <a:ext cx="8778240" cy="4960144"/>
          </a:xfrm>
          <a:solidFill>
            <a:schemeClr val="bg2"/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grayWhite">
          <a:xfrm>
            <a:off x="914400" y="1150144"/>
            <a:ext cx="6858000" cy="685800"/>
          </a:xfrm>
        </p:spPr>
        <p:txBody>
          <a:bodyPr/>
          <a:lstStyle>
            <a:lvl1pPr marL="27432" indent="0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grpSp>
        <p:nvGrpSpPr>
          <p:cNvPr id="14" name="Группа 13"/>
          <p:cNvGrpSpPr/>
          <p:nvPr/>
        </p:nvGrpSpPr>
        <p:grpSpPr>
          <a:xfrm rot="5400000">
            <a:off x="8666981" y="1371600"/>
            <a:ext cx="132763" cy="128466"/>
            <a:chOff x="6668087" y="1297746"/>
            <a:chExt cx="161840" cy="156602"/>
          </a:xfrm>
        </p:grpSpPr>
        <p:cxnSp>
          <p:nvCxnSpPr>
            <p:cNvPr id="11" name="Прямая соединительная линия 10"/>
            <p:cNvCxnSpPr/>
            <p:nvPr/>
          </p:nvCxnSpPr>
          <p:spPr>
            <a:xfrm rot="16200000">
              <a:off x="6664064" y="1301769"/>
              <a:ext cx="88509" cy="80463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Прямая соединительная линия 11"/>
            <p:cNvCxnSpPr/>
            <p:nvPr/>
          </p:nvCxnSpPr>
          <p:spPr>
            <a:xfrm rot="16200000" flipV="1">
              <a:off x="6685888" y="1391257"/>
              <a:ext cx="125755" cy="427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Прямая соединительная линия 12"/>
            <p:cNvCxnSpPr/>
            <p:nvPr/>
          </p:nvCxnSpPr>
          <p:spPr>
            <a:xfrm rot="5400000" flipH="1">
              <a:off x="6744524" y="1300853"/>
              <a:ext cx="88509" cy="82296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8" name="Группа 17"/>
          <p:cNvGrpSpPr/>
          <p:nvPr/>
        </p:nvGrpSpPr>
        <p:grpSpPr>
          <a:xfrm rot="5400000">
            <a:off x="8320088" y="1474763"/>
            <a:ext cx="132763" cy="128466"/>
            <a:chOff x="6668087" y="1297746"/>
            <a:chExt cx="161840" cy="156602"/>
          </a:xfrm>
        </p:grpSpPr>
        <p:cxnSp>
          <p:nvCxnSpPr>
            <p:cNvPr id="19" name="Прямая соединительная линия 18"/>
            <p:cNvCxnSpPr/>
            <p:nvPr/>
          </p:nvCxnSpPr>
          <p:spPr>
            <a:xfrm rot="16200000">
              <a:off x="6664064" y="1301769"/>
              <a:ext cx="88509" cy="80463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Прямая соединительная линия 19"/>
            <p:cNvCxnSpPr/>
            <p:nvPr/>
          </p:nvCxnSpPr>
          <p:spPr>
            <a:xfrm rot="16200000" flipV="1">
              <a:off x="6685888" y="1391257"/>
              <a:ext cx="125755" cy="427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Прямая соединительная линия 20"/>
            <p:cNvCxnSpPr/>
            <p:nvPr/>
          </p:nvCxnSpPr>
          <p:spPr>
            <a:xfrm rot="5400000" flipH="1">
              <a:off x="6744524" y="1300853"/>
              <a:ext cx="88509" cy="82296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477000" y="55499"/>
            <a:ext cx="2133600" cy="365125"/>
          </a:xfrm>
        </p:spPr>
        <p:txBody>
          <a:bodyPr/>
          <a:lstStyle>
            <a:extLst/>
          </a:lstStyle>
          <a:p>
            <a:fld id="{CB1DB71B-07BA-434B-99ED-2881C84BE603}" type="datetimeFigureOut">
              <a:rPr lang="ru-RU" smtClean="0"/>
              <a:pPr/>
              <a:t>30.09.2015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914400" y="55499"/>
            <a:ext cx="5562600" cy="365125"/>
          </a:xfrm>
        </p:spPr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610600" y="55499"/>
            <a:ext cx="457200" cy="365125"/>
          </a:xfrm>
        </p:spPr>
        <p:txBody>
          <a:bodyPr/>
          <a:lstStyle>
            <a:extLst/>
          </a:lstStyle>
          <a:p>
            <a:fld id="{E321F7E5-05B8-467A-A3FA-69B5F5A17AD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0" y="-1"/>
            <a:ext cx="365760" cy="6854456"/>
          </a:xfrm>
          <a:prstGeom prst="rect">
            <a:avLst/>
          </a:prstGeom>
          <a:solidFill>
            <a:srgbClr val="FFFFFF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255291" y="5047394"/>
            <a:ext cx="73152" cy="169164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>
            <a:off x="255291" y="4796819"/>
            <a:ext cx="73152" cy="228600"/>
          </a:xfrm>
          <a:prstGeom prst="rect">
            <a:avLst/>
          </a:prstGeom>
          <a:solidFill>
            <a:schemeClr val="accent3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>
          <a:xfrm>
            <a:off x="255291" y="4637685"/>
            <a:ext cx="73152" cy="137160"/>
          </a:xfrm>
          <a:prstGeom prst="rect">
            <a:avLst/>
          </a:prstGeom>
          <a:solidFill>
            <a:schemeClr val="bg2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>
            <a:off x="255291" y="4542559"/>
            <a:ext cx="73152" cy="7315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309558" y="680477"/>
            <a:ext cx="45720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5" name="Прямоугольник 14"/>
          <p:cNvSpPr/>
          <p:nvPr/>
        </p:nvSpPr>
        <p:spPr>
          <a:xfrm>
            <a:off x="269073" y="680477"/>
            <a:ext cx="27432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6" name="Прямоугольник 15"/>
          <p:cNvSpPr/>
          <p:nvPr/>
        </p:nvSpPr>
        <p:spPr>
          <a:xfrm>
            <a:off x="250020" y="680477"/>
            <a:ext cx="9144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7" name="Прямоугольник 16"/>
          <p:cNvSpPr/>
          <p:nvPr/>
        </p:nvSpPr>
        <p:spPr>
          <a:xfrm>
            <a:off x="221768" y="680477"/>
            <a:ext cx="9144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914400" y="512064"/>
            <a:ext cx="7772400" cy="914400"/>
          </a:xfrm>
          <a:prstGeom prst="rect">
            <a:avLst/>
          </a:prstGeom>
        </p:spPr>
        <p:txBody>
          <a:bodyPr vert="horz" anchor="t">
            <a:no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914400" y="1783560"/>
            <a:ext cx="7772400" cy="4572000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64770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CB1DB71B-07BA-434B-99ED-2881C84BE603}" type="datetimeFigureOut">
              <a:rPr lang="ru-RU" smtClean="0"/>
              <a:pPr/>
              <a:t>30.09.2015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914400" y="6416675"/>
            <a:ext cx="55626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610600" y="64166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  <a:extLst/>
          </a:lstStyle>
          <a:p>
            <a:fld id="{E321F7E5-05B8-467A-A3FA-69B5F5A17AD3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 spc="-100" baseline="0">
          <a:solidFill>
            <a:schemeClr val="tx2">
              <a:satMod val="200000"/>
            </a:schemeClr>
          </a:solidFill>
          <a:latin typeface="+mj-lt"/>
          <a:ea typeface="+mj-ea"/>
          <a:cs typeface="+mj-cs"/>
        </a:defRPr>
      </a:lvl1pPr>
      <a:extLst/>
    </p:titleStyle>
    <p:bodyStyle>
      <a:lvl1pPr marL="411480" indent="-342900" algn="l" rtl="0" eaLnBrk="1" latinLnBrk="0" hangingPunct="1">
        <a:spcBef>
          <a:spcPts val="700"/>
        </a:spcBef>
        <a:buClr>
          <a:schemeClr val="tx2"/>
        </a:buClr>
        <a:buSzPct val="95000"/>
        <a:buFont typeface="Wingdings"/>
        <a:buChar char="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740664" indent="-285750" algn="l" rtl="0" eaLnBrk="1" latinLnBrk="0" hangingPunct="1">
        <a:spcBef>
          <a:spcPct val="20000"/>
        </a:spcBef>
        <a:buClr>
          <a:schemeClr val="accent2"/>
        </a:buClr>
        <a:buSzPct val="90000"/>
        <a:buFont typeface="Wingdings"/>
        <a:buChar char="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96696" indent="-228600" algn="l" rtl="0" eaLnBrk="1" latinLnBrk="0" hangingPunct="1">
        <a:spcBef>
          <a:spcPct val="20000"/>
        </a:spcBef>
        <a:buClr>
          <a:schemeClr val="accent2"/>
        </a:buClr>
        <a:buFont typeface="Wingdings 2"/>
        <a:buChar char="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61872" indent="-228600" algn="l" rtl="0" eaLnBrk="1" latinLnBrk="0" hangingPunct="1">
        <a:spcBef>
          <a:spcPct val="20000"/>
        </a:spcBef>
        <a:buClr>
          <a:schemeClr val="accent3"/>
        </a:buClr>
        <a:buFont typeface="Wingdings 3"/>
        <a:buChar char="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4pPr>
      <a:lvl5pPr marL="1481328" indent="-210312" algn="l" rtl="0" eaLnBrk="1" latinLnBrk="0" hangingPunct="1"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09928" indent="-210312" algn="l" rtl="0" eaLnBrk="1" latinLnBrk="0" hangingPunct="1">
        <a:spcBef>
          <a:spcPct val="20000"/>
        </a:spcBef>
        <a:buClr>
          <a:schemeClr val="accent3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01952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93976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476672"/>
            <a:ext cx="7772400" cy="576064"/>
          </a:xfrm>
        </p:spPr>
        <p:txBody>
          <a:bodyPr>
            <a:normAutofit fontScale="90000"/>
          </a:bodyPr>
          <a:lstStyle/>
          <a:p>
            <a:r>
              <a:rPr lang="kk-KZ" dirty="0" smtClean="0"/>
              <a:t>Қабылдау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АРМАН\Desktop\сабак\images (20)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412776"/>
            <a:ext cx="9144000" cy="5445224"/>
          </a:xfrm>
          <a:prstGeom prst="rect">
            <a:avLst/>
          </a:prstGeom>
          <a:noFill/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83568" y="476672"/>
            <a:ext cx="8003232" cy="5878888"/>
          </a:xfrm>
        </p:spPr>
        <p:txBody>
          <a:bodyPr>
            <a:normAutofit/>
          </a:bodyPr>
          <a:lstStyle/>
          <a:p>
            <a:r>
              <a:rPr lang="kk-KZ" i="1" u="sng" dirty="0" smtClean="0">
                <a:latin typeface="Times New Roman" pitchFamily="18" charset="0"/>
                <a:cs typeface="Times New Roman" pitchFamily="18" charset="0"/>
              </a:rPr>
              <a:t>Кеңістікті  қабылдау</a:t>
            </a:r>
            <a:r>
              <a:rPr lang="en-US" i="1" u="sng" dirty="0" smtClean="0">
                <a:latin typeface="Times New Roman" pitchFamily="18" charset="0"/>
                <a:cs typeface="Times New Roman" pitchFamily="18" charset="0"/>
              </a:rPr>
              <a:t>:</a:t>
            </a:r>
            <a:r>
              <a:rPr lang="kk-KZ" i="1" u="sng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заттардың формасын, көлемін, тереңдігін және алыстығын, бағытын қабылдау.</a:t>
            </a:r>
          </a:p>
        </p:txBody>
      </p:sp>
      <p:pic>
        <p:nvPicPr>
          <p:cNvPr id="1026" name="Picture 2" descr="C:\Users\АРМАН\Desktop\сабак\images (34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75656" y="2452688"/>
            <a:ext cx="5976664" cy="3784624"/>
          </a:xfrm>
          <a:prstGeom prst="rect">
            <a:avLst/>
          </a:prstGeom>
          <a:noFill/>
        </p:spPr>
      </p:pic>
    </p:spTree>
  </p:cSld>
  <p:clrMapOvr>
    <a:masterClrMapping/>
  </p:clrMapOvr>
  <p:transition>
    <p:comb dir="vert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k-KZ" i="1" u="sng" dirty="0" smtClean="0">
                <a:latin typeface="Times New Roman" pitchFamily="18" charset="0"/>
                <a:cs typeface="Times New Roman" pitchFamily="18" charset="0"/>
              </a:rPr>
              <a:t>Уақытты қабылдау</a:t>
            </a:r>
            <a:r>
              <a:rPr lang="en-US" i="1" u="sng" dirty="0" smtClean="0">
                <a:latin typeface="Times New Roman" pitchFamily="18" charset="0"/>
                <a:cs typeface="Times New Roman" pitchFamily="18" charset="0"/>
              </a:rPr>
              <a:t>:</a:t>
            </a:r>
            <a:r>
              <a:rPr lang="kk-KZ" i="1" u="sng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бұл құбылыстар мен оқиғалардың ұзақтығы мен тізбегін бейнелендіру.</a:t>
            </a:r>
            <a:br>
              <a:rPr lang="kk-KZ" dirty="0" smtClean="0">
                <a:latin typeface="Times New Roman" pitchFamily="18" charset="0"/>
                <a:cs typeface="Times New Roman" pitchFamily="18" charset="0"/>
              </a:rPr>
            </a:br>
            <a:endParaRPr lang="ru-RU" dirty="0"/>
          </a:p>
        </p:txBody>
      </p:sp>
      <p:pic>
        <p:nvPicPr>
          <p:cNvPr id="2052" name="Picture 4" descr="http://t0.gstatic.com/images?q=tbn:ANd9GcROs1zNoM4GzEJhvcvmrQZ3Ic-Uo0kXtfVobbtiKY06yIcRErWU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07704" y="2492896"/>
            <a:ext cx="5355915" cy="403244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k-KZ" i="1" u="sng" dirty="0" smtClean="0">
                <a:latin typeface="Times New Roman" pitchFamily="18" charset="0"/>
                <a:cs typeface="Times New Roman" pitchFamily="18" charset="0"/>
              </a:rPr>
              <a:t>Қозғалысты қабылдау</a:t>
            </a:r>
            <a:r>
              <a:rPr lang="en-US" i="1" u="sng" dirty="0" smtClean="0">
                <a:latin typeface="Times New Roman" pitchFamily="18" charset="0"/>
                <a:cs typeface="Times New Roman" pitchFamily="18" charset="0"/>
              </a:rPr>
              <a:t>:</a:t>
            </a:r>
            <a:r>
              <a:rPr lang="kk-KZ" i="1" u="sng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бұл объектінің кеңістіктегі орны мен қалпының өзгерісін бейнелеу.</a:t>
            </a:r>
            <a:r>
              <a:rPr lang="ru-RU" i="1" u="sng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i="1" u="sng" dirty="0" smtClean="0">
                <a:latin typeface="Times New Roman" pitchFamily="18" charset="0"/>
                <a:cs typeface="Times New Roman" pitchFamily="18" charset="0"/>
              </a:rPr>
            </a:br>
            <a:endParaRPr lang="ru-RU" dirty="0"/>
          </a:p>
        </p:txBody>
      </p:sp>
      <p:pic>
        <p:nvPicPr>
          <p:cNvPr id="3074" name="Picture 2" descr="http://t2.gstatic.com/images?q=tbn:ANd9GcRN0Tot_1UXkKPba4hERjk2u1rL07kyoec1VmJS-8z780Sl1fI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95736" y="2496371"/>
            <a:ext cx="3816424" cy="395696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260648"/>
            <a:ext cx="8136904" cy="2088232"/>
          </a:xfrm>
        </p:spPr>
        <p:txBody>
          <a:bodyPr/>
          <a:lstStyle/>
          <a:p>
            <a:pPr indent="457200"/>
            <a:r>
              <a:rPr lang="kk-KZ" sz="2800" dirty="0" smtClean="0">
                <a:latin typeface="Times New Roman" pitchFamily="18" charset="0"/>
                <a:cs typeface="Times New Roman" pitchFamily="18" charset="0"/>
              </a:rPr>
              <a:t>Қабылдау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kk-KZ" sz="2800" dirty="0" smtClean="0">
                <a:latin typeface="Times New Roman" pitchFamily="18" charset="0"/>
                <a:cs typeface="Times New Roman" pitchFamily="18" charset="0"/>
              </a:rPr>
              <a:t>ақиқат дүниедегі заттар мен  құбылыстардың сезім мүшелеріне  тікелей әсер етіп, тұтастай заттық түрде бейнеленуі. </a:t>
            </a:r>
            <a:br>
              <a:rPr lang="kk-KZ" sz="2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kk-KZ" sz="2800" dirty="0" smtClean="0">
                <a:latin typeface="Times New Roman" pitchFamily="18" charset="0"/>
                <a:cs typeface="Times New Roman" pitchFamily="18" charset="0"/>
              </a:rPr>
              <a:t>       Ал түйсік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kk-KZ" sz="2800" dirty="0" smtClean="0">
                <a:latin typeface="Times New Roman" pitchFamily="18" charset="0"/>
                <a:cs typeface="Times New Roman" pitchFamily="18" charset="0"/>
              </a:rPr>
              <a:t> сыртқы дүние заттары мен  құбылыстарының жеке қасиеттері мен сапаларының миымызда бейнеленуі. 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 descr="C:\Users\АРМАН\Desktop\сабак\images (22)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7" y="2852936"/>
            <a:ext cx="4392488" cy="4005064"/>
          </a:xfrm>
          <a:prstGeom prst="rect">
            <a:avLst/>
          </a:prstGeom>
          <a:noFill/>
        </p:spPr>
      </p:pic>
      <p:sp>
        <p:nvSpPr>
          <p:cNvPr id="5" name="Заголовок 1"/>
          <p:cNvSpPr txBox="1">
            <a:spLocks/>
          </p:cNvSpPr>
          <p:nvPr/>
        </p:nvSpPr>
        <p:spPr>
          <a:xfrm>
            <a:off x="4932040" y="3068960"/>
            <a:ext cx="3888432" cy="2592288"/>
          </a:xfrm>
          <a:prstGeom prst="rect">
            <a:avLst/>
          </a:prstGeom>
        </p:spPr>
        <p:txBody>
          <a:bodyPr vert="horz" anchor="t">
            <a:noAutofit/>
          </a:bodyPr>
          <a:lstStyle/>
          <a:p>
            <a:pPr marL="0" marR="0" lvl="0" indent="45720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400" b="0" i="0" u="none" strike="noStrike" kern="1200" cap="none" spc="-100" normalizeH="0" baseline="0" noProof="0" dirty="0">
              <a:ln>
                <a:noFill/>
              </a:ln>
              <a:solidFill>
                <a:schemeClr val="tx2">
                  <a:satMod val="200000"/>
                </a:schemeClr>
              </a:solidFill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5148064" y="2492896"/>
            <a:ext cx="3744416" cy="4365104"/>
          </a:xfrm>
          <a:prstGeom prst="rect">
            <a:avLst/>
          </a:prstGeom>
        </p:spPr>
        <p:txBody>
          <a:bodyPr vert="horz" anchor="t">
            <a:noAutofit/>
          </a:bodyPr>
          <a:lstStyle/>
          <a:p>
            <a:pPr marL="0" marR="0" lvl="0" indent="45720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k-KZ" sz="2800" b="0" i="0" u="none" strike="noStrike" kern="1200" cap="none" spc="-100" normalizeH="0" baseline="0" noProof="0" dirty="0" smtClean="0">
                <a:ln>
                  <a:noFill/>
                </a:ln>
                <a:solidFill>
                  <a:schemeClr val="tx2">
                    <a:satMod val="200000"/>
                  </a:schemeClr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Бірақ,</a:t>
            </a:r>
            <a:r>
              <a:rPr lang="kk-KZ" sz="2800" spc="-100" noProof="0" dirty="0" smtClean="0">
                <a:solidFill>
                  <a:schemeClr val="tx2">
                    <a:satMod val="200000"/>
                  </a:schemeClr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қабылдау міндетті түрде  түйсіктерге негізделеді. Екеуінің де пайда болуы үшін дүниедегі заттар мен құбылыстар адамның сыртқы сезім мүшелеріне тікелей әсер етуі керек. </a:t>
            </a:r>
            <a:endParaRPr kumimoji="0" lang="ru-RU" sz="2800" b="0" i="0" u="none" strike="noStrike" kern="1200" cap="none" spc="-100" normalizeH="0" baseline="0" noProof="0" dirty="0">
              <a:ln>
                <a:noFill/>
              </a:ln>
              <a:solidFill>
                <a:schemeClr val="tx2">
                  <a:satMod val="200000"/>
                </a:schemeClr>
              </a:solidFill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44008" y="332656"/>
            <a:ext cx="4176464" cy="2880320"/>
          </a:xfrm>
        </p:spPr>
        <p:txBody>
          <a:bodyPr/>
          <a:lstStyle/>
          <a:p>
            <a:r>
              <a:rPr lang="kk-KZ" sz="2800" dirty="0" smtClean="0">
                <a:latin typeface="Times New Roman" pitchFamily="18" charset="0"/>
                <a:cs typeface="Times New Roman" pitchFamily="18" charset="0"/>
              </a:rPr>
              <a:t>Қабылдаудың негізіне шартты рефлекстер жатады. Заттар мен құбылыстар комплекстік </a:t>
            </a:r>
            <a:r>
              <a:rPr lang="kk-KZ" sz="2800" dirty="0" smtClean="0">
                <a:latin typeface="Times New Roman" pitchFamily="18" charset="0"/>
                <a:cs typeface="Times New Roman" pitchFamily="18" charset="0"/>
              </a:rPr>
              <a:t>тітіркендіргіштер </a:t>
            </a:r>
            <a:r>
              <a:rPr lang="kk-KZ" sz="2800" dirty="0" smtClean="0">
                <a:latin typeface="Times New Roman" pitchFamily="18" charset="0"/>
                <a:cs typeface="Times New Roman" pitchFamily="18" charset="0"/>
              </a:rPr>
              <a:t>ретінде сипатталады.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467544" y="3573016"/>
            <a:ext cx="8219256" cy="2880320"/>
          </a:xfrm>
        </p:spPr>
        <p:txBody>
          <a:bodyPr/>
          <a:lstStyle/>
          <a:p>
            <a:pPr>
              <a:buNone/>
            </a:pPr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Қабылдаудың негізінде  екі түрлі жүйкелік байланыстар жатады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:</a:t>
            </a:r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 бір анализатордың шегінде қалыптасатын байланыстар және анализатораралық байланыстар. 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5" name="Picture 3" descr="C:\Users\АРМАН\Desktop\сабак\images (36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4549686" cy="3212976"/>
          </a:xfrm>
          <a:prstGeom prst="rect">
            <a:avLst/>
          </a:prstGeom>
          <a:noFill/>
        </p:spPr>
      </p:pic>
    </p:spTree>
  </p:cSld>
  <p:clrMapOvr>
    <a:masterClrMapping/>
  </p:clrMapOvr>
  <p:transition>
    <p:zoom dir="in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355976" y="260648"/>
            <a:ext cx="4330824" cy="3384376"/>
          </a:xfrm>
        </p:spPr>
        <p:txBody>
          <a:bodyPr/>
          <a:lstStyle/>
          <a:p>
            <a:r>
              <a:rPr lang="kk-KZ" sz="3200" dirty="0" smtClean="0">
                <a:latin typeface="Times New Roman" pitchFamily="18" charset="0"/>
                <a:cs typeface="Times New Roman" pitchFamily="18" charset="0"/>
              </a:rPr>
              <a:t>Біріншісі, организмге бір модальдылықтағы комплекстік тітіркендіргіштің әсер етуі нәтижесінде пайда  болады.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098" name="Picture 2" descr="C:\Users\АРМАН\Desktop\сабак\images (50)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0"/>
            <a:ext cx="3874379" cy="3501008"/>
          </a:xfrm>
          <a:prstGeom prst="rect">
            <a:avLst/>
          </a:prstGeom>
          <a:noFill/>
        </p:spPr>
      </p:pic>
      <p:sp>
        <p:nvSpPr>
          <p:cNvPr id="5" name="Заголовок 1"/>
          <p:cNvSpPr txBox="1">
            <a:spLocks/>
          </p:cNvSpPr>
          <p:nvPr/>
        </p:nvSpPr>
        <p:spPr>
          <a:xfrm>
            <a:off x="539552" y="3645024"/>
            <a:ext cx="8136904" cy="2952328"/>
          </a:xfrm>
          <a:prstGeom prst="rect">
            <a:avLst/>
          </a:prstGeom>
        </p:spPr>
        <p:txBody>
          <a:bodyPr vert="horz" anchor="t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k-KZ" sz="3200" b="0" i="0" u="none" strike="noStrike" kern="1200" cap="none" spc="-100" normalizeH="0" baseline="0" noProof="0" dirty="0" smtClean="0">
                <a:ln>
                  <a:noFill/>
                </a:ln>
                <a:solidFill>
                  <a:schemeClr val="tx2">
                    <a:satMod val="200000"/>
                  </a:schemeClr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Бір әуеннің өзі есту анализаторына әр түрлі жеке дыбыстардың еркше үйлесімі ретінде әсер етеді. Осының нәтижесінде үлкен ми</a:t>
            </a:r>
            <a:r>
              <a:rPr kumimoji="0" lang="kk-KZ" sz="3200" b="0" i="0" u="none" strike="noStrike" kern="1200" cap="none" spc="-100" normalizeH="0" noProof="0" dirty="0" smtClean="0">
                <a:ln>
                  <a:noFill/>
                </a:ln>
                <a:solidFill>
                  <a:schemeClr val="tx2">
                    <a:satMod val="200000"/>
                  </a:schemeClr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сыңарлары қабығында интеграция мен күрделі синтез процесі жүреді.</a:t>
            </a:r>
            <a:endParaRPr kumimoji="0" lang="ru-RU" sz="3200" b="0" i="0" u="none" strike="noStrike" kern="1200" cap="none" spc="-100" normalizeH="0" baseline="0" noProof="0" dirty="0">
              <a:ln>
                <a:noFill/>
              </a:ln>
              <a:solidFill>
                <a:schemeClr val="tx2">
                  <a:satMod val="200000"/>
                </a:schemeClr>
              </a:solidFill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</p:spTree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39552" y="3356992"/>
            <a:ext cx="8280920" cy="3240360"/>
          </a:xfrm>
        </p:spPr>
        <p:txBody>
          <a:bodyPr/>
          <a:lstStyle/>
          <a:p>
            <a:pPr indent="342900">
              <a:buNone/>
            </a:pPr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Екіншісі, әр түрлі анализаторлардың шегінде пайда болатын байланыстар. И.М.Сеченов зат пен кеңістікті қабылдауды көру, сипап сезу, кинестезиялық, есту және т.б. түйсіктердің ассоцияциясымен түсіндірді. 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122" name="Picture 2" descr="C:\Users\АРМАН\Desktop\сабак\images (40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-1"/>
            <a:ext cx="4392488" cy="2924945"/>
          </a:xfrm>
          <a:prstGeom prst="rect">
            <a:avLst/>
          </a:prstGeom>
          <a:noFill/>
        </p:spPr>
      </p:pic>
      <p:pic>
        <p:nvPicPr>
          <p:cNvPr id="5123" name="Picture 3" descr="C:\Users\АРМАН\Desktop\сабак\images (37)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88024" y="0"/>
            <a:ext cx="4355977" cy="2924944"/>
          </a:xfrm>
          <a:prstGeom prst="rect">
            <a:avLst/>
          </a:prstGeom>
          <a:noFill/>
        </p:spPr>
      </p:pic>
    </p:spTree>
  </p:cSld>
  <p:clrMapOvr>
    <a:masterClrMapping/>
  </p:clrMapOvr>
  <p:transition>
    <p:wheel spokes="1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332656"/>
            <a:ext cx="7772400" cy="864096"/>
          </a:xfrm>
        </p:spPr>
        <p:txBody>
          <a:bodyPr/>
          <a:lstStyle/>
          <a:p>
            <a:pPr algn="ctr"/>
            <a:r>
              <a:rPr lang="kk-KZ" sz="3600" dirty="0" smtClean="0"/>
              <a:t>ҚАБЫЛДАУДЫҢ ҚАСИЕТТЕРІ.</a:t>
            </a:r>
            <a:endParaRPr lang="ru-RU" sz="36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95536" y="1052736"/>
            <a:ext cx="4536504" cy="5805264"/>
          </a:xfrm>
        </p:spPr>
        <p:txBody>
          <a:bodyPr>
            <a:normAutofit/>
          </a:bodyPr>
          <a:lstStyle/>
          <a:p>
            <a:r>
              <a:rPr lang="kk-KZ" i="1" u="sng" dirty="0" smtClean="0">
                <a:latin typeface="Times New Roman" pitchFamily="18" charset="0"/>
                <a:cs typeface="Times New Roman" pitchFamily="18" charset="0"/>
              </a:rPr>
              <a:t>Константтылық</a:t>
            </a:r>
            <a:r>
              <a:rPr lang="kk-KZ" i="1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kk-KZ" sz="2800" dirty="0" smtClean="0">
                <a:latin typeface="Times New Roman" pitchFamily="18" charset="0"/>
                <a:cs typeface="Times New Roman" pitchFamily="18" charset="0"/>
              </a:rPr>
              <a:t>Жағдайдың өзгергеніне қарамастан заттың адекватты қабылдануына мүмкіндік береді.</a:t>
            </a:r>
          </a:p>
          <a:p>
            <a:r>
              <a:rPr lang="kk-KZ" sz="2800" dirty="0" smtClean="0">
                <a:latin typeface="Times New Roman" pitchFamily="18" charset="0"/>
                <a:cs typeface="Times New Roman" pitchFamily="18" charset="0"/>
              </a:rPr>
              <a:t>Біздің қабылдауымыз белгілі бір шектеуде қабылдаудың жағдайына тәуелсіз олардың көлемін, формасын, түрін заттан тыс сақтап қалады.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146" name="Picture 2" descr="C:\Users\АРМАН\Desktop\сабак\images (25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932040" y="1124744"/>
            <a:ext cx="4211960" cy="5733256"/>
          </a:xfrm>
          <a:prstGeom prst="rect">
            <a:avLst/>
          </a:prstGeom>
          <a:noFill/>
        </p:spPr>
      </p:pic>
    </p:spTree>
  </p:cSld>
  <p:clrMapOvr>
    <a:masterClrMapping/>
  </p:clrMapOvr>
  <p:transition>
    <p:split orient="vert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3968" y="404664"/>
            <a:ext cx="4860032" cy="6048672"/>
          </a:xfrm>
        </p:spPr>
        <p:txBody>
          <a:bodyPr>
            <a:normAutofit fontScale="92500"/>
          </a:bodyPr>
          <a:lstStyle/>
          <a:p>
            <a:r>
              <a:rPr lang="kk-KZ" i="1" u="sng" dirty="0" smtClean="0">
                <a:latin typeface="Times New Roman" pitchFamily="18" charset="0"/>
                <a:cs typeface="Times New Roman" pitchFamily="18" charset="0"/>
              </a:rPr>
              <a:t>Заттылығы</a:t>
            </a:r>
          </a:p>
          <a:p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Объект жеке физикалық дене болып кеңістікте және уақытта жекеленуі.</a:t>
            </a:r>
          </a:p>
          <a:p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Бұл қасиет фигура мен фонның өзара байланысы кезінде анық көрінеді.</a:t>
            </a:r>
          </a:p>
          <a:p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Заттың қасиеті, заттылығы затпен байланыс кезінде пайда болады, ол адамға қандай да бір қажеттілігін қанағаттандыру үшін қажет.</a:t>
            </a:r>
          </a:p>
        </p:txBody>
      </p:sp>
      <p:pic>
        <p:nvPicPr>
          <p:cNvPr id="7170" name="Picture 2" descr="C:\Users\АРМАН\Desktop\сабак\images (23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0"/>
            <a:ext cx="3960439" cy="6858000"/>
          </a:xfrm>
          <a:prstGeom prst="rect">
            <a:avLst/>
          </a:prstGeom>
          <a:noFill/>
        </p:spPr>
      </p:pic>
    </p:spTree>
  </p:cSld>
  <p:clrMapOvr>
    <a:masterClrMapping/>
  </p:clrMapOvr>
  <p:transition>
    <p:wheel spokes="8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404664"/>
            <a:ext cx="3960440" cy="6048672"/>
          </a:xfrm>
        </p:spPr>
        <p:txBody>
          <a:bodyPr/>
          <a:lstStyle/>
          <a:p>
            <a:pPr>
              <a:buFont typeface="Wingdings" pitchFamily="2" charset="2"/>
              <a:buChar char="§"/>
            </a:pPr>
            <a:r>
              <a:rPr lang="kk-KZ" sz="3200" i="1" u="sng" dirty="0" smtClean="0">
                <a:latin typeface="Times New Roman" pitchFamily="18" charset="0"/>
                <a:cs typeface="Times New Roman" pitchFamily="18" charset="0"/>
              </a:rPr>
              <a:t>Тұтастығы.</a:t>
            </a:r>
            <a:r>
              <a:rPr lang="kk-KZ" sz="2800" i="1" u="sng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kk-KZ" sz="2800" i="1" u="sng" dirty="0" smtClean="0">
                <a:latin typeface="Times New Roman" pitchFamily="18" charset="0"/>
                <a:cs typeface="Times New Roman" pitchFamily="18" charset="0"/>
              </a:rPr>
            </a:br>
            <a:r>
              <a:rPr lang="kk-KZ" sz="2800" dirty="0" smtClean="0">
                <a:latin typeface="Times New Roman" pitchFamily="18" charset="0"/>
                <a:cs typeface="Times New Roman" pitchFamily="18" charset="0"/>
              </a:rPr>
              <a:t>Бейнелі түрде бөлшек пен бүтіннің ішкі органикалық өзара байланысы. Екі аспектісі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:</a:t>
            </a:r>
            <a:r>
              <a:rPr lang="kk-KZ" sz="28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kk-KZ" sz="2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kk-KZ" sz="2800" dirty="0" smtClean="0">
                <a:latin typeface="Times New Roman" pitchFamily="18" charset="0"/>
                <a:cs typeface="Times New Roman" pitchFamily="18" charset="0"/>
              </a:rPr>
              <a:t>.Әр түрлі элементтерді біріктіру.</a:t>
            </a:r>
            <a:br>
              <a:rPr lang="kk-KZ" sz="2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kk-KZ" sz="2800" dirty="0" smtClean="0">
                <a:latin typeface="Times New Roman" pitchFamily="18" charset="0"/>
                <a:cs typeface="Times New Roman" pitchFamily="18" charset="0"/>
              </a:rPr>
              <a:t>.Оның құрамдас элементтерінің сапасынан құрылған бүтінннің тәуелсіздігі.</a:t>
            </a:r>
            <a:br>
              <a:rPr lang="kk-KZ" sz="2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kk-KZ" sz="2800" i="1" u="sng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kk-KZ" sz="2800" i="1" u="sng" dirty="0" smtClean="0">
                <a:latin typeface="Times New Roman" pitchFamily="18" charset="0"/>
                <a:cs typeface="Times New Roman" pitchFamily="18" charset="0"/>
              </a:rPr>
            </a:br>
            <a:r>
              <a:rPr lang="kk-KZ" sz="2800" i="1" u="sng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i="1" u="sng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44008" y="548680"/>
            <a:ext cx="4176464" cy="2376264"/>
          </a:xfrm>
        </p:spPr>
        <p:txBody>
          <a:bodyPr>
            <a:normAutofit/>
          </a:bodyPr>
          <a:lstStyle/>
          <a:p>
            <a:r>
              <a:rPr lang="kk-KZ" sz="3200" i="1" u="sng" dirty="0" smtClean="0">
                <a:latin typeface="Times New Roman" pitchFamily="18" charset="0"/>
                <a:cs typeface="Times New Roman" pitchFamily="18" charset="0"/>
              </a:rPr>
              <a:t>Жалпылығы.</a:t>
            </a:r>
          </a:p>
          <a:p>
            <a:pPr>
              <a:buNone/>
            </a:pPr>
            <a:r>
              <a:rPr lang="kk-KZ" sz="2800" dirty="0" smtClean="0">
                <a:latin typeface="Times New Roman" pitchFamily="18" charset="0"/>
                <a:cs typeface="Times New Roman" pitchFamily="18" charset="0"/>
              </a:rPr>
              <a:t>Әрбір бейненің аты  бар кейбір объектілер класына жатқызылуы.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194" name="Picture 2" descr="C:\Users\АРМАН\Desktop\сабак\images (47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355977" y="2714360"/>
            <a:ext cx="4464496" cy="3863656"/>
          </a:xfrm>
          <a:prstGeom prst="rect">
            <a:avLst/>
          </a:prstGeom>
          <a:noFill/>
        </p:spPr>
      </p:pic>
    </p:spTree>
  </p:cSld>
  <p:clrMapOvr>
    <a:masterClrMapping/>
  </p:clrMapOvr>
  <p:transition>
    <p:strips dir="ld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220072" y="332656"/>
            <a:ext cx="3466728" cy="3024336"/>
          </a:xfrm>
        </p:spPr>
        <p:txBody>
          <a:bodyPr/>
          <a:lstStyle/>
          <a:p>
            <a:pPr indent="457200"/>
            <a:r>
              <a:rPr lang="kk-KZ" sz="2800" dirty="0" smtClean="0">
                <a:latin typeface="Times New Roman" pitchFamily="18" charset="0"/>
                <a:cs typeface="Times New Roman" pitchFamily="18" charset="0"/>
              </a:rPr>
              <a:t>Түрлі себептерге байланысты шындықтағы объектілерді қате қабылдауды </a:t>
            </a:r>
            <a:r>
              <a:rPr lang="kk-KZ" sz="2800" i="1" dirty="0" smtClean="0">
                <a:latin typeface="Times New Roman" pitchFamily="18" charset="0"/>
                <a:cs typeface="Times New Roman" pitchFamily="18" charset="0"/>
              </a:rPr>
              <a:t>иллюзия </a:t>
            </a:r>
            <a:r>
              <a:rPr lang="kk-KZ" sz="2800" dirty="0" smtClean="0">
                <a:latin typeface="Times New Roman" pitchFamily="18" charset="0"/>
                <a:cs typeface="Times New Roman" pitchFamily="18" charset="0"/>
              </a:rPr>
              <a:t>деп атайды.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23528" y="3933056"/>
            <a:ext cx="8496944" cy="1944216"/>
          </a:xfrm>
        </p:spPr>
        <p:txBody>
          <a:bodyPr/>
          <a:lstStyle/>
          <a:p>
            <a:r>
              <a:rPr lang="kk-KZ" i="1" u="sng" dirty="0" smtClean="0">
                <a:latin typeface="Times New Roman" pitchFamily="18" charset="0"/>
                <a:cs typeface="Times New Roman" pitchFamily="18" charset="0"/>
              </a:rPr>
              <a:t>Апперцепция </a:t>
            </a:r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деп қабылдаудың адамның жалпы психикалық тұрмысы мен өткен тәжірибесінің мазмұнына байланыстылығын  айтады.</a:t>
            </a:r>
          </a:p>
          <a:p>
            <a:endParaRPr lang="kk-KZ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i="1" u="sng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218" name="Picture 2" descr="C:\Users\АРМАН\Desktop\сабак\images (45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0"/>
            <a:ext cx="4577892" cy="3429000"/>
          </a:xfrm>
          <a:prstGeom prst="rect">
            <a:avLst/>
          </a:prstGeom>
          <a:noFill/>
        </p:spPr>
      </p:pic>
    </p:spTree>
  </p:cSld>
  <p:clrMapOvr>
    <a:masterClrMapping/>
  </p:clrMapOvr>
  <p:transition>
    <p:randomBar dir="vert"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Метро">
  <a:themeElements>
    <a:clrScheme name="Метро">
      <a:dk1>
        <a:sysClr val="windowText" lastClr="000000"/>
      </a:dk1>
      <a:lt1>
        <a:sysClr val="window" lastClr="FFFFFF"/>
      </a:lt1>
      <a:dk2>
        <a:srgbClr val="4E5B6F"/>
      </a:dk2>
      <a:lt2>
        <a:srgbClr val="D6ECFF"/>
      </a:lt2>
      <a:accent1>
        <a:srgbClr val="7FD13B"/>
      </a:accent1>
      <a:accent2>
        <a:srgbClr val="EA157A"/>
      </a:accent2>
      <a:accent3>
        <a:srgbClr val="FEB80A"/>
      </a:accent3>
      <a:accent4>
        <a:srgbClr val="00ADDC"/>
      </a:accent4>
      <a:accent5>
        <a:srgbClr val="738AC8"/>
      </a:accent5>
      <a:accent6>
        <a:srgbClr val="1AB39F"/>
      </a:accent6>
      <a:hlink>
        <a:srgbClr val="EB8803"/>
      </a:hlink>
      <a:folHlink>
        <a:srgbClr val="5F7791"/>
      </a:folHlink>
    </a:clrScheme>
    <a:fontScheme name="Метро">
      <a:majorFont>
        <a:latin typeface="Consolas"/>
        <a:ea typeface=""/>
        <a:cs typeface=""/>
        <a:font script="Jpan" typeface="HG丸ｺﾞｼｯｸM-PRO"/>
        <a:font script="Hang" typeface="HY중고딕"/>
        <a:font script="Hans" typeface="华文楷体"/>
        <a:font script="Hant" typeface="新細明體"/>
        <a:font script="Arab" typeface="Tahoma"/>
        <a:font script="Hebr" typeface="Levenim MT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Corbel"/>
        <a:ea typeface=""/>
        <a:cs typeface=""/>
        <a:font script="Jpan" typeface="HGｺﾞｼｯｸM"/>
        <a:font script="Hang" typeface="맑은 고딕"/>
        <a:font script="Hans" typeface="宋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Метро">
      <a:fillStyleLst>
        <a:solidFill>
          <a:schemeClr val="phClr"/>
        </a:solidFill>
        <a:gradFill rotWithShape="1">
          <a:gsLst>
            <a:gs pos="0">
              <a:schemeClr val="phClr">
                <a:tint val="25000"/>
                <a:satMod val="125000"/>
              </a:schemeClr>
            </a:gs>
            <a:gs pos="40000">
              <a:schemeClr val="phClr">
                <a:tint val="55000"/>
                <a:satMod val="130000"/>
              </a:schemeClr>
            </a:gs>
            <a:gs pos="50000">
              <a:schemeClr val="phClr">
                <a:tint val="59000"/>
                <a:satMod val="130000"/>
              </a:schemeClr>
            </a:gs>
            <a:gs pos="65000">
              <a:schemeClr val="phClr">
                <a:tint val="55000"/>
                <a:satMod val="130000"/>
              </a:schemeClr>
            </a:gs>
            <a:gs pos="100000">
              <a:schemeClr val="phClr">
                <a:tint val="20000"/>
                <a:satMod val="12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48000"/>
                <a:satMod val="138000"/>
              </a:schemeClr>
            </a:gs>
            <a:gs pos="25000">
              <a:schemeClr val="phClr">
                <a:tint val="85000"/>
              </a:schemeClr>
            </a:gs>
            <a:gs pos="40000">
              <a:schemeClr val="phClr">
                <a:tint val="92000"/>
              </a:schemeClr>
            </a:gs>
            <a:gs pos="50000">
              <a:schemeClr val="phClr">
                <a:tint val="93000"/>
              </a:schemeClr>
            </a:gs>
            <a:gs pos="60000">
              <a:schemeClr val="phClr">
                <a:tint val="92000"/>
              </a:schemeClr>
            </a:gs>
            <a:gs pos="75000">
              <a:schemeClr val="phClr">
                <a:tint val="83000"/>
                <a:satMod val="108000"/>
              </a:schemeClr>
            </a:gs>
            <a:gs pos="100000">
              <a:schemeClr val="phClr">
                <a:tint val="48000"/>
                <a:satMod val="150000"/>
              </a:schemeClr>
            </a:gs>
          </a:gsLst>
          <a:lin ang="5400000" scaled="0"/>
        </a:gradFill>
      </a:fillStyleLst>
      <a:lnStyleLst>
        <a:ln w="12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glow rad="63500">
              <a:schemeClr val="phClr">
                <a:alpha val="45000"/>
                <a:satMod val="120000"/>
              </a:schemeClr>
            </a:glow>
          </a:effectLst>
        </a:effectStyle>
        <a:effectStyle>
          <a:effectLst>
            <a:glow rad="63500">
              <a:schemeClr val="phClr">
                <a:alpha val="45000"/>
                <a:satMod val="120000"/>
              </a:schemeClr>
            </a:glo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>
            <a:bevelT w="0" h="0"/>
            <a:contourClr>
              <a:schemeClr val="phClr">
                <a:tint val="70000"/>
              </a:schemeClr>
            </a:contourClr>
          </a:sp3d>
        </a:effectStyle>
        <a:effectStyle>
          <a:effectLst>
            <a:glow rad="101500">
              <a:schemeClr val="phClr">
                <a:alpha val="42000"/>
                <a:satMod val="120000"/>
              </a:schemeClr>
            </a:glow>
          </a:effectLst>
          <a:scene3d>
            <a:camera prst="orthographicFront" fov="0">
              <a:rot lat="0" lon="0" rev="0"/>
            </a:camera>
            <a:lightRig rig="glow" dir="t">
              <a:rot lat="0" lon="0" rev="4800000"/>
            </a:lightRig>
          </a:scene3d>
          <a:sp3d prstMaterial="powder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bg1">
                <a:shade val="100000"/>
                <a:satMod val="150000"/>
              </a:schemeClr>
            </a:gs>
            <a:gs pos="65000">
              <a:schemeClr val="bg1">
                <a:shade val="90000"/>
                <a:satMod val="375000"/>
              </a:schemeClr>
            </a:gs>
            <a:gs pos="100000">
              <a:schemeClr val="phClr">
                <a:tint val="88000"/>
                <a:satMod val="40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0000"/>
                <a:satMod val="180000"/>
              </a:schemeClr>
              <a:schemeClr val="phClr">
                <a:tint val="90000"/>
                <a:satMod val="20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Metro</Template>
  <TotalTime>190</TotalTime>
  <Words>300</Words>
  <Application>Microsoft Office PowerPoint</Application>
  <PresentationFormat>Экран (4:3)</PresentationFormat>
  <Paragraphs>25</Paragraphs>
  <Slides>12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Метро</vt:lpstr>
      <vt:lpstr>Қабылдау</vt:lpstr>
      <vt:lpstr>Қабылдау – ақиқат дүниедегі заттар мен  құбылыстардың сезім мүшелеріне  тікелей әсер етіп, тұтастай заттық түрде бейнеленуі.         Ал түйсік - сыртқы дүние заттары мен  құбылыстарының жеке қасиеттері мен сапаларының миымызда бейнеленуі. </vt:lpstr>
      <vt:lpstr>Қабылдаудың негізіне шартты рефлекстер жатады. Заттар мен құбылыстар комплекстік тітіркендіргіштер ретінде сипатталады.</vt:lpstr>
      <vt:lpstr>Біріншісі, организмге бір модальдылықтағы комплекстік тітіркендіргіштің әсер етуі нәтижесінде пайда  болады.</vt:lpstr>
      <vt:lpstr>Слайд 5</vt:lpstr>
      <vt:lpstr>ҚАБЫЛДАУДЫҢ ҚАСИЕТТЕРІ.</vt:lpstr>
      <vt:lpstr>Слайд 7</vt:lpstr>
      <vt:lpstr>Тұтастығы. Бейнелі түрде бөлшек пен бүтіннің ішкі органикалық өзара байланысы. Екі аспектісі: 1.Әр түрлі элементтерді біріктіру. 2.Оның құрамдас элементтерінің сапасынан құрылған бүтінннің тәуелсіздігі.   </vt:lpstr>
      <vt:lpstr>Түрлі себептерге байланысты шындықтағы объектілерді қате қабылдауды иллюзия деп атайды.</vt:lpstr>
      <vt:lpstr>Слайд 10</vt:lpstr>
      <vt:lpstr>Уақытты қабылдау: бұл құбылыстар мен оқиғалардың ұзақтығы мен тізбегін бейнелендіру. </vt:lpstr>
      <vt:lpstr>Қозғалысты қабылдау: бұл объектінің кеңістіктегі орны мен қалпының өзгерісін бейнелеу.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Қабылдау</dc:title>
  <dc:creator>2011</dc:creator>
  <cp:lastModifiedBy>Zholdassova</cp:lastModifiedBy>
  <cp:revision>19</cp:revision>
  <dcterms:created xsi:type="dcterms:W3CDTF">2011-11-06T20:27:24Z</dcterms:created>
  <dcterms:modified xsi:type="dcterms:W3CDTF">2015-09-30T03:33:14Z</dcterms:modified>
</cp:coreProperties>
</file>